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5" r:id="rId2"/>
    <p:sldId id="267" r:id="rId3"/>
    <p:sldId id="266" r:id="rId4"/>
    <p:sldId id="258" r:id="rId5"/>
    <p:sldId id="268" r:id="rId6"/>
    <p:sldId id="256" r:id="rId7"/>
    <p:sldId id="274" r:id="rId8"/>
    <p:sldId id="279" r:id="rId9"/>
    <p:sldId id="277" r:id="rId10"/>
    <p:sldId id="284" r:id="rId11"/>
    <p:sldId id="260" r:id="rId12"/>
    <p:sldId id="278" r:id="rId13"/>
    <p:sldId id="285" r:id="rId14"/>
    <p:sldId id="287" r:id="rId15"/>
    <p:sldId id="286" r:id="rId16"/>
    <p:sldId id="269" r:id="rId17"/>
    <p:sldId id="271" r:id="rId18"/>
    <p:sldId id="270" r:id="rId19"/>
    <p:sldId id="259" r:id="rId20"/>
    <p:sldId id="257" r:id="rId21"/>
    <p:sldId id="281" r:id="rId22"/>
    <p:sldId id="288" r:id="rId23"/>
    <p:sldId id="289" r:id="rId24"/>
    <p:sldId id="290" r:id="rId25"/>
    <p:sldId id="291" r:id="rId26"/>
    <p:sldId id="262" r:id="rId27"/>
    <p:sldId id="261" r:id="rId28"/>
    <p:sldId id="273" r:id="rId29"/>
    <p:sldId id="264" r:id="rId30"/>
    <p:sldId id="280" r:id="rId31"/>
    <p:sldId id="283" r:id="rId32"/>
    <p:sldId id="282" r:id="rId33"/>
    <p:sldId id="275" r:id="rId34"/>
    <p:sldId id="276" r:id="rId35"/>
    <p:sldId id="263" r:id="rId36"/>
    <p:sldId id="272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784" autoAdjust="0"/>
  </p:normalViewPr>
  <p:slideViewPr>
    <p:cSldViewPr snapToGrid="0">
      <p:cViewPr varScale="1">
        <p:scale>
          <a:sx n="95" d="100"/>
          <a:sy n="95" d="100"/>
        </p:scale>
        <p:origin x="11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Fields </a:t>
            </a:r>
            <a:r>
              <a:rPr lang="it-IT" dirty="0" err="1"/>
              <a:t>reconstructed</a:t>
            </a:r>
            <a:r>
              <a:rPr lang="it-IT" dirty="0"/>
              <a:t> with ERA Interim WITHOUT HIGH-PASS FILTER!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LEFT:  - blu line = freezing </a:t>
            </a:r>
            <a:r>
              <a:rPr lang="it-IT" dirty="0" err="1"/>
              <a:t>level</a:t>
            </a:r>
            <a:endParaRPr lang="it-IT" dirty="0"/>
          </a:p>
          <a:p>
            <a:r>
              <a:rPr lang="it-IT" dirty="0"/>
              <a:t>          - black </a:t>
            </a:r>
            <a:r>
              <a:rPr lang="it-IT" dirty="0" err="1"/>
              <a:t>contours</a:t>
            </a:r>
            <a:r>
              <a:rPr lang="it-IT" dirty="0"/>
              <a:t> = theta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The former peak of SST - SAT is </a:t>
            </a:r>
            <a:r>
              <a:rPr lang="en-GB" dirty="0" err="1"/>
              <a:t>becausethe</a:t>
            </a:r>
            <a:r>
              <a:rPr lang="en-GB" dirty="0"/>
              <a:t> atmospheric adjustment to the SST front is </a:t>
            </a:r>
            <a:r>
              <a:rPr lang="en-GB" dirty="0" err="1"/>
              <a:t>slowerthan</a:t>
            </a:r>
            <a:r>
              <a:rPr lang="en-GB" dirty="0"/>
              <a:t> the increase of SST when the MABL is advected </a:t>
            </a:r>
            <a:r>
              <a:rPr lang="en-GB" dirty="0" err="1"/>
              <a:t>bythe</a:t>
            </a:r>
            <a:r>
              <a:rPr lang="en-GB" dirty="0"/>
              <a:t> northerly wind from the cold to the warm water. </a:t>
            </a:r>
            <a:r>
              <a:rPr lang="en-GB" dirty="0" err="1"/>
              <a:t>Thelatter</a:t>
            </a:r>
            <a:r>
              <a:rPr lang="en-GB" dirty="0"/>
              <a:t> peak reﬂects the huge surface air </a:t>
            </a:r>
            <a:r>
              <a:rPr lang="en-GB" dirty="0" err="1"/>
              <a:t>temperaturecontrast</a:t>
            </a:r>
            <a:r>
              <a:rPr lang="en-GB" dirty="0"/>
              <a:t> between the ocean and continent in winter   </a:t>
            </a:r>
          </a:p>
          <a:p>
            <a:r>
              <a:rPr lang="en-GB" dirty="0"/>
              <a:t>the cross-frontal transition of low-</a:t>
            </a:r>
            <a:r>
              <a:rPr lang="en-GB" dirty="0" err="1"/>
              <a:t>levelclouds</a:t>
            </a:r>
            <a:r>
              <a:rPr lang="en-GB" dirty="0"/>
              <a:t> is more prevalent under surface northerlies</a:t>
            </a:r>
          </a:p>
          <a:p>
            <a:r>
              <a:rPr lang="en-US" dirty="0" err="1"/>
              <a:t>Theresulting</a:t>
            </a:r>
            <a:r>
              <a:rPr lang="en-US" dirty="0"/>
              <a:t> cold advection intensiﬁes heat and </a:t>
            </a:r>
            <a:r>
              <a:rPr lang="en-US" dirty="0" err="1"/>
              <a:t>moistureﬂux</a:t>
            </a:r>
            <a:r>
              <a:rPr lang="en-US" dirty="0"/>
              <a:t> out of the ocean to the atmosphere, and thus </a:t>
            </a:r>
            <a:r>
              <a:rPr lang="en-US" dirty="0" err="1"/>
              <a:t>favorsthe</a:t>
            </a:r>
            <a:r>
              <a:rPr lang="en-US" dirty="0"/>
              <a:t> formation of stratocumulus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07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DARDAR-MASK that </a:t>
            </a:r>
            <a:r>
              <a:rPr lang="en-GB" dirty="0" err="1"/>
              <a:t>combinesCloudSat</a:t>
            </a:r>
            <a:r>
              <a:rPr lang="en-GB" dirty="0"/>
              <a:t>, </a:t>
            </a:r>
            <a:r>
              <a:rPr lang="en-GB" dirty="0" err="1"/>
              <a:t>CALIPSO,and</a:t>
            </a:r>
            <a:r>
              <a:rPr lang="en-GB" dirty="0"/>
              <a:t> MODIS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69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200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Transition</a:t>
            </a:r>
            <a:r>
              <a:rPr lang="it-IT" dirty="0"/>
              <a:t> from a low-SST </a:t>
            </a:r>
            <a:r>
              <a:rPr lang="it-IT" dirty="0" err="1"/>
              <a:t>region</a:t>
            </a:r>
            <a:r>
              <a:rPr lang="it-IT" dirty="0"/>
              <a:t> to high-</a:t>
            </a:r>
            <a:r>
              <a:rPr lang="it-IT" dirty="0" err="1"/>
              <a:t>SSt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in low-</a:t>
            </a:r>
            <a:r>
              <a:rPr lang="it-IT" dirty="0" err="1"/>
              <a:t>level</a:t>
            </a:r>
            <a:r>
              <a:rPr lang="it-IT" dirty="0"/>
              <a:t> clouds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209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general, LCT is </a:t>
            </a:r>
            <a:r>
              <a:rPr lang="en-GB" dirty="0" err="1"/>
              <a:t>higherat</a:t>
            </a:r>
            <a:r>
              <a:rPr lang="en-GB" dirty="0"/>
              <a:t> night, indicative of a deeper MABL. This is because </a:t>
            </a:r>
            <a:r>
              <a:rPr lang="en-GB" dirty="0" err="1"/>
              <a:t>theentrainment</a:t>
            </a:r>
            <a:r>
              <a:rPr lang="en-GB" dirty="0"/>
              <a:t> is strengthened by infrared radiation </a:t>
            </a:r>
            <a:r>
              <a:rPr lang="en-GB" dirty="0" err="1"/>
              <a:t>coolingat</a:t>
            </a:r>
            <a:r>
              <a:rPr lang="en-GB" dirty="0"/>
              <a:t> cloud top at night, but solar radiation weakens this </a:t>
            </a:r>
            <a:r>
              <a:rPr lang="en-GB" dirty="0" err="1"/>
              <a:t>effectin</a:t>
            </a:r>
            <a:r>
              <a:rPr lang="en-GB" dirty="0"/>
              <a:t> the day</a:t>
            </a:r>
          </a:p>
          <a:p>
            <a:endParaRPr lang="en-GB" dirty="0"/>
          </a:p>
          <a:p>
            <a:r>
              <a:rPr lang="en-GB" dirty="0"/>
              <a:t>Farther to the south </a:t>
            </a:r>
            <a:r>
              <a:rPr lang="en-GB" dirty="0" err="1"/>
              <a:t>awayfrom</a:t>
            </a:r>
            <a:r>
              <a:rPr lang="en-GB" dirty="0"/>
              <a:t> the Gulf Stream, the gradual southward decrease </a:t>
            </a:r>
            <a:r>
              <a:rPr lang="en-GB" dirty="0" err="1"/>
              <a:t>ofLCT</a:t>
            </a:r>
            <a:r>
              <a:rPr lang="en-GB" dirty="0"/>
              <a:t> from 358N is due to large-scale subsidence of </a:t>
            </a:r>
            <a:r>
              <a:rPr lang="en-GB" dirty="0" err="1"/>
              <a:t>thesubtropical</a:t>
            </a:r>
            <a:r>
              <a:rPr lang="en-GB" dirty="0"/>
              <a:t> high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12" Type="http://schemas.openxmlformats.org/officeDocument/2006/relationships/hyperlink" Target="https://www.windy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0.PNG"/><Relationship Id="rId5" Type="http://schemas.openxmlformats.org/officeDocument/2006/relationships/image" Target="../media/image8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522515" y="4265539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L=200km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blipFill>
                <a:blip r:embed="rId4"/>
                <a:stretch>
                  <a:fillRect l="-1210" t="-1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1416817" y="914400"/>
            <a:ext cx="39791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-&gt; 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endParaRPr lang="it-IT" dirty="0"/>
          </a:p>
          <a:p>
            <a:endParaRPr lang="it-IT" dirty="0"/>
          </a:p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CON BILANCIO CALORI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Generazione</a:t>
            </a:r>
            <a:r>
              <a:rPr lang="en-US" dirty="0">
                <a:sym typeface="Wingdings" panose="05000000000000000000" pitchFamily="2" charset="2"/>
              </a:rPr>
              <a:t> di </a:t>
            </a:r>
            <a:r>
              <a:rPr lang="en-US" dirty="0" err="1">
                <a:sym typeface="Wingdings" panose="05000000000000000000" pitchFamily="2" charset="2"/>
              </a:rPr>
              <a:t>circolazione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soleinodale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AB8F0-B89A-3C73-A264-79C27BA9FF99}"/>
              </a:ext>
            </a:extLst>
          </p:cNvPr>
          <p:cNvSpPr txBox="1"/>
          <p:nvPr/>
        </p:nvSpPr>
        <p:spPr>
          <a:xfrm>
            <a:off x="3033657" y="2505670"/>
            <a:ext cx="5970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How </a:t>
            </a:r>
            <a:r>
              <a:rPr lang="it-IT" sz="5400" dirty="0" err="1"/>
              <a:t>about</a:t>
            </a:r>
            <a:r>
              <a:rPr lang="it-IT" sz="5400" dirty="0"/>
              <a:t> clouds?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92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41" y="293809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22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Young and </a:t>
            </a:r>
            <a:r>
              <a:rPr lang="it-IT" sz="1400" dirty="0" err="1"/>
              <a:t>Sikora</a:t>
            </a:r>
            <a:r>
              <a:rPr lang="it-IT" sz="1400" dirty="0"/>
              <a:t>, fig. 12</a:t>
            </a:r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84" y="844582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381839"/>
            <a:ext cx="4342584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FBE186-1969-B136-4CEC-EDBD0678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32931"/>
            <a:ext cx="9922100" cy="47857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8B4F2-52E6-CC4E-0BF2-322B28268F2A}"/>
              </a:ext>
            </a:extLst>
          </p:cNvPr>
          <p:cNvSpPr txBox="1"/>
          <p:nvPr/>
        </p:nvSpPr>
        <p:spPr>
          <a:xfrm>
            <a:off x="10370372" y="6339555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2AA72-2182-AC2B-BB23-0A4D0C7124FB}"/>
              </a:ext>
            </a:extLst>
          </p:cNvPr>
          <p:cNvSpPr txBox="1"/>
          <p:nvPr/>
        </p:nvSpPr>
        <p:spPr>
          <a:xfrm>
            <a:off x="1764253" y="311972"/>
            <a:ext cx="485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Daily</a:t>
            </a:r>
            <a:r>
              <a:rPr lang="it-IT" sz="2000" dirty="0"/>
              <a:t> winter </a:t>
            </a:r>
            <a:r>
              <a:rPr lang="it-IT" sz="2000" dirty="0" err="1"/>
              <a:t>cycle</a:t>
            </a:r>
            <a:r>
              <a:rPr lang="it-IT" sz="2000" dirty="0"/>
              <a:t> in low-</a:t>
            </a:r>
            <a:r>
              <a:rPr lang="it-IT" sz="2000" dirty="0" err="1"/>
              <a:t>level</a:t>
            </a:r>
            <a:r>
              <a:rPr lang="it-IT" sz="2000" dirty="0"/>
              <a:t> cloud tops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75011A3-8373-6346-D182-5B1FE2BAE073}"/>
              </a:ext>
            </a:extLst>
          </p:cNvPr>
          <p:cNvGrpSpPr/>
          <p:nvPr/>
        </p:nvGrpSpPr>
        <p:grpSpPr>
          <a:xfrm>
            <a:off x="402480" y="565026"/>
            <a:ext cx="5039284" cy="4587638"/>
            <a:chOff x="778997" y="1500941"/>
            <a:chExt cx="5039284" cy="458763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B024A47-6CAE-D6C6-03A9-36AFCAAF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46" y="1500941"/>
              <a:ext cx="4328535" cy="45876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4280E67-D1BE-8ED6-9C15-657AA425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97" y="1635163"/>
              <a:ext cx="823031" cy="398033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AC27F342-7508-F61F-01D0-6CDB6ACA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337" y="565026"/>
            <a:ext cx="4465842" cy="45876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BC8DFB-4DBF-E426-1385-C77BA3E3F840}"/>
              </a:ext>
            </a:extLst>
          </p:cNvPr>
          <p:cNvSpPr txBox="1"/>
          <p:nvPr/>
        </p:nvSpPr>
        <p:spPr>
          <a:xfrm>
            <a:off x="666974" y="5325035"/>
            <a:ext cx="46473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seasonal</a:t>
            </a:r>
            <a:r>
              <a:rPr lang="it-IT" sz="2000" b="1" dirty="0"/>
              <a:t> </a:t>
            </a:r>
            <a:r>
              <a:rPr lang="it-IT" sz="2000" b="1" dirty="0" err="1"/>
              <a:t>climatology</a:t>
            </a:r>
            <a:r>
              <a:rPr lang="it-IT" sz="2000" b="1" dirty="0"/>
              <a:t> </a:t>
            </a:r>
            <a:r>
              <a:rPr lang="it-IT" dirty="0"/>
              <a:t>of </a:t>
            </a:r>
            <a:r>
              <a:rPr lang="it-IT" dirty="0" err="1"/>
              <a:t>profiles</a:t>
            </a:r>
            <a:endParaRPr lang="it-IT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nonetheless</a:t>
            </a:r>
            <a:r>
              <a:rPr lang="it-IT" dirty="0">
                <a:sym typeface="Wingdings" panose="05000000000000000000" pitchFamily="2" charset="2"/>
              </a:rPr>
              <a:t>, more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50% of the </a:t>
            </a:r>
            <a:r>
              <a:rPr lang="it-IT" dirty="0" err="1">
                <a:sym typeface="Wingdings" panose="05000000000000000000" pitchFamily="2" charset="2"/>
              </a:rPr>
              <a:t>cases</a:t>
            </a:r>
            <a:r>
              <a:rPr lang="it-IT" dirty="0">
                <a:sym typeface="Wingdings" panose="05000000000000000000" pitchFamily="2" charset="2"/>
              </a:rPr>
              <a:t> involve a </a:t>
            </a:r>
            <a:r>
              <a:rPr lang="it-IT" dirty="0" err="1">
                <a:sym typeface="Wingdings" panose="05000000000000000000" pitchFamily="2" charset="2"/>
              </a:rPr>
              <a:t>northerly</a:t>
            </a:r>
            <a:r>
              <a:rPr lang="it-IT" dirty="0">
                <a:sym typeface="Wingdings" panose="05000000000000000000" pitchFamily="2" charset="2"/>
              </a:rPr>
              <a:t> flow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425CE-8428-E52F-8DE0-D5435DCEC9CD}"/>
              </a:ext>
            </a:extLst>
          </p:cNvPr>
          <p:cNvSpPr txBox="1"/>
          <p:nvPr/>
        </p:nvSpPr>
        <p:spPr>
          <a:xfrm>
            <a:off x="6840336" y="5152664"/>
            <a:ext cx="4928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Climatology</a:t>
            </a:r>
            <a:r>
              <a:rPr lang="it-IT" sz="2000" b="1" dirty="0"/>
              <a:t> for </a:t>
            </a:r>
            <a:r>
              <a:rPr lang="it-IT" sz="2000" b="1" dirty="0" err="1"/>
              <a:t>northerly</a:t>
            </a:r>
            <a:r>
              <a:rPr lang="it-IT" sz="2000" b="1" dirty="0"/>
              <a:t> flow </a:t>
            </a:r>
            <a:r>
              <a:rPr lang="it-IT" sz="2000" b="1" dirty="0" err="1"/>
              <a:t>conditions</a:t>
            </a:r>
            <a:endParaRPr lang="it-IT" sz="2000" b="1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importance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warm</a:t>
            </a:r>
            <a:r>
              <a:rPr lang="it-IT" dirty="0">
                <a:sym typeface="Wingdings" panose="05000000000000000000" pitchFamily="2" charset="2"/>
              </a:rPr>
              <a:t> SST in </a:t>
            </a:r>
            <a:r>
              <a:rPr lang="it-IT" dirty="0" err="1">
                <a:sym typeface="Wingdings" panose="05000000000000000000" pitchFamily="2" charset="2"/>
              </a:rPr>
              <a:t>attenuating</a:t>
            </a:r>
            <a:r>
              <a:rPr lang="it-IT" dirty="0">
                <a:sym typeface="Wingdings" panose="05000000000000000000" pitchFamily="2" charset="2"/>
              </a:rPr>
              <a:t> large scale </a:t>
            </a:r>
            <a:r>
              <a:rPr lang="it-IT" dirty="0" err="1">
                <a:sym typeface="Wingdings" panose="05000000000000000000" pitchFamily="2" charset="2"/>
              </a:rPr>
              <a:t>subsidence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7ACAAD8-5107-9FC4-A22A-5893E2BCCC3A}"/>
              </a:ext>
            </a:extLst>
          </p:cNvPr>
          <p:cNvSpPr txBox="1"/>
          <p:nvPr/>
        </p:nvSpPr>
        <p:spPr>
          <a:xfrm>
            <a:off x="10241279" y="6345225"/>
            <a:ext cx="165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923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04EF86-DE4E-D2BD-2ADF-7D9CA97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862658"/>
            <a:ext cx="5765004" cy="48819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9481B9-826D-6BDE-BE0C-D3ED039D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1" y="862658"/>
            <a:ext cx="4838407" cy="47565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F57C7F-F96B-E881-FDD3-839B2C4BCF15}"/>
              </a:ext>
            </a:extLst>
          </p:cNvPr>
          <p:cNvSpPr txBox="1"/>
          <p:nvPr/>
        </p:nvSpPr>
        <p:spPr>
          <a:xfrm>
            <a:off x="871369" y="30121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are the low-</a:t>
            </a:r>
            <a:r>
              <a:rPr lang="it-IT" dirty="0" err="1"/>
              <a:t>level</a:t>
            </a:r>
            <a:r>
              <a:rPr lang="it-IT" dirty="0"/>
              <a:t> clouds  </a:t>
            </a:r>
            <a:r>
              <a:rPr lang="it-IT" dirty="0" err="1"/>
              <a:t>composed</a:t>
            </a:r>
            <a:r>
              <a:rPr lang="it-IT" dirty="0"/>
              <a:t> of?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9E07B-1A48-8DF3-0253-8B365EE91FC2}"/>
              </a:ext>
            </a:extLst>
          </p:cNvPr>
          <p:cNvSpPr txBox="1"/>
          <p:nvPr/>
        </p:nvSpPr>
        <p:spPr>
          <a:xfrm>
            <a:off x="10273552" y="6239436"/>
            <a:ext cx="1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CDD896-7341-C7BE-DA22-097A62C0443D}"/>
              </a:ext>
            </a:extLst>
          </p:cNvPr>
          <p:cNvSpPr txBox="1"/>
          <p:nvPr/>
        </p:nvSpPr>
        <p:spPr>
          <a:xfrm>
            <a:off x="623944" y="5938221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climatologies</a:t>
            </a:r>
            <a:r>
              <a:rPr lang="it-IT" dirty="0"/>
              <a:t> for cloud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DARDAR-MASK    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196B82-6CF2-5119-AED3-F2AC2902551A}"/>
              </a:ext>
            </a:extLst>
          </p:cNvPr>
          <p:cNvSpPr txBox="1"/>
          <p:nvPr/>
        </p:nvSpPr>
        <p:spPr>
          <a:xfrm>
            <a:off x="5303520" y="5931316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product combines remote sensing outputs from </a:t>
            </a:r>
            <a:r>
              <a:rPr lang="it-IT" dirty="0" err="1">
                <a:sym typeface="Wingdings" panose="05000000000000000000" pitchFamily="2" charset="2"/>
              </a:rPr>
              <a:t>CloudSat</a:t>
            </a:r>
            <a:r>
              <a:rPr lang="it-IT" dirty="0">
                <a:sym typeface="Wingdings" panose="05000000000000000000" pitchFamily="2" charset="2"/>
              </a:rPr>
              <a:t>,</a:t>
            </a:r>
            <a:r>
              <a:rPr lang="en-GB" dirty="0"/>
              <a:t> CALIPSO and MODIS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3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963C5F-2BD4-99F7-C89C-3B81BF41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30" y="0"/>
            <a:ext cx="6965933" cy="6828238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1B15A4-BD8A-8E1F-25B4-DA9A21F7070B}"/>
              </a:ext>
            </a:extLst>
          </p:cNvPr>
          <p:cNvGrpSpPr/>
          <p:nvPr/>
        </p:nvGrpSpPr>
        <p:grpSpPr>
          <a:xfrm>
            <a:off x="3064747" y="894303"/>
            <a:ext cx="6662057" cy="1145512"/>
            <a:chOff x="3064747" y="894303"/>
            <a:chExt cx="6662057" cy="114551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D7D5B72-4AA2-BCF0-9DE3-A2527DA4AD50}"/>
                </a:ext>
              </a:extLst>
            </p:cNvPr>
            <p:cNvSpPr/>
            <p:nvPr/>
          </p:nvSpPr>
          <p:spPr>
            <a:xfrm>
              <a:off x="7727182" y="894303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104B190E-BE8D-6789-4828-D4C823F66FFA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064747" y="1457011"/>
              <a:ext cx="4662435" cy="100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4BADE8C-C6DE-9CBA-CEE8-856DB85079F3}"/>
              </a:ext>
            </a:extLst>
          </p:cNvPr>
          <p:cNvGrpSpPr/>
          <p:nvPr/>
        </p:nvGrpSpPr>
        <p:grpSpPr>
          <a:xfrm>
            <a:off x="3064747" y="4257152"/>
            <a:ext cx="3544643" cy="1145512"/>
            <a:chOff x="3064747" y="4257152"/>
            <a:chExt cx="3544643" cy="114551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21F7271-3E53-4358-DD7D-277CBA2E1B86}"/>
                </a:ext>
              </a:extLst>
            </p:cNvPr>
            <p:cNvSpPr/>
            <p:nvPr/>
          </p:nvSpPr>
          <p:spPr>
            <a:xfrm>
              <a:off x="4609768" y="4257152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1F8D74A-17EC-7D64-EAE2-E956CC8BB44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4747" y="4829908"/>
              <a:ext cx="1545021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/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Transition seasons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Intermediate </a:t>
                </a:r>
                <a:r>
                  <a:rPr lang="it-IT" dirty="0" err="1"/>
                  <a:t>response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Lower cloud coverage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SST-SAT distributions</a:t>
                </a:r>
              </a:p>
            </p:txBody>
          </p:sp>
        </mc:Choice>
        <mc:Fallback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blipFill>
                <a:blip r:embed="rId4"/>
                <a:stretch>
                  <a:fillRect l="-1833" t="-1653" r="-1833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B7586A-CDEE-5F79-DB51-05973F964ECF}"/>
              </a:ext>
            </a:extLst>
          </p:cNvPr>
          <p:cNvSpPr txBox="1"/>
          <p:nvPr/>
        </p:nvSpPr>
        <p:spPr>
          <a:xfrm>
            <a:off x="160774" y="4048597"/>
            <a:ext cx="2903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Summer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frequent</a:t>
            </a:r>
            <a:r>
              <a:rPr lang="it-IT" dirty="0"/>
              <a:t> </a:t>
            </a:r>
            <a:r>
              <a:rPr lang="it-IT" dirty="0" err="1"/>
              <a:t>southerly</a:t>
            </a:r>
            <a:r>
              <a:rPr lang="it-IT" dirty="0"/>
              <a:t> flow</a:t>
            </a:r>
          </a:p>
          <a:p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 MABL </a:t>
            </a:r>
            <a:r>
              <a:rPr lang="it-IT" dirty="0" err="1">
                <a:sym typeface="Wingdings" panose="05000000000000000000" pitchFamily="2" charset="2"/>
              </a:rPr>
              <a:t>stabilization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Much </a:t>
            </a:r>
            <a:r>
              <a:rPr lang="it-IT" dirty="0" err="1">
                <a:sym typeface="Wingdings" panose="05000000000000000000" pitchFamily="2" charset="2"/>
              </a:rPr>
              <a:t>lower</a:t>
            </a:r>
            <a:r>
              <a:rPr lang="it-IT" dirty="0">
                <a:sym typeface="Wingdings" panose="05000000000000000000" pitchFamily="2" charset="2"/>
              </a:rPr>
              <a:t> cloud coverage vs. DJF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5210AEF-F1B3-1EF7-264B-9794563778AF}"/>
              </a:ext>
            </a:extLst>
          </p:cNvPr>
          <p:cNvGrpSpPr/>
          <p:nvPr/>
        </p:nvGrpSpPr>
        <p:grpSpPr>
          <a:xfrm>
            <a:off x="3064747" y="1657978"/>
            <a:ext cx="6662057" cy="3744686"/>
            <a:chOff x="3064747" y="1657978"/>
            <a:chExt cx="6662057" cy="3744686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97CBBE3-41D2-36CE-D759-4CD4CF6EF927}"/>
                </a:ext>
              </a:extLst>
            </p:cNvPr>
            <p:cNvSpPr/>
            <p:nvPr/>
          </p:nvSpPr>
          <p:spPr>
            <a:xfrm>
              <a:off x="7837714" y="4257152"/>
              <a:ext cx="1889090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97F948A-344D-CCB9-C3F3-7C83908E75FC}"/>
                </a:ext>
              </a:extLst>
            </p:cNvPr>
            <p:cNvCxnSpPr/>
            <p:nvPr/>
          </p:nvCxnSpPr>
          <p:spPr>
            <a:xfrm flipH="1" flipV="1">
              <a:off x="3064747" y="1657978"/>
              <a:ext cx="4772967" cy="25991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172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5E0FDD-E1E2-40DA-635A-31CA69C0AEB6}"/>
              </a:ext>
            </a:extLst>
          </p:cNvPr>
          <p:cNvSpPr txBox="1"/>
          <p:nvPr/>
        </p:nvSpPr>
        <p:spPr>
          <a:xfrm>
            <a:off x="2508738" y="2100106"/>
            <a:ext cx="7174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               </a:t>
            </a:r>
            <a:r>
              <a:rPr lang="it-IT" sz="4800" b="1" dirty="0" err="1"/>
              <a:t>Seasonality</a:t>
            </a:r>
            <a:r>
              <a:rPr lang="it-IT" sz="4800" dirty="0"/>
              <a:t>: </a:t>
            </a:r>
          </a:p>
          <a:p>
            <a:r>
              <a:rPr lang="it-IT" sz="4800" dirty="0"/>
              <a:t>     a </a:t>
            </a:r>
            <a:r>
              <a:rPr lang="it-IT" sz="4800" dirty="0" err="1"/>
              <a:t>broader</a:t>
            </a:r>
            <a:r>
              <a:rPr lang="it-IT" sz="4800" dirty="0"/>
              <a:t> </a:t>
            </a:r>
            <a:r>
              <a:rPr lang="it-IT" sz="4800" dirty="0" err="1"/>
              <a:t>perspective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1036100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18558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5" y="458811"/>
            <a:ext cx="7483876" cy="57833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6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625430"/>
            <a:ext cx="4378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 in winter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/>
              <a:t>Deep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dimoninates</a:t>
            </a:r>
            <a:r>
              <a:rPr lang="it-IT" sz="2000" dirty="0"/>
              <a:t> in </a:t>
            </a:r>
            <a:r>
              <a:rPr lang="it-IT" sz="2000" dirty="0" err="1"/>
              <a:t>summer</a:t>
            </a:r>
            <a:r>
              <a:rPr lang="it-IT" sz="2000" dirty="0"/>
              <a:t> </a:t>
            </a:r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</a:t>
            </a: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with clear </a:t>
                </a:r>
                <a:r>
                  <a:rPr lang="it-IT" dirty="0" err="1"/>
                  <a:t>consequences</a:t>
                </a:r>
                <a:r>
                  <a:rPr lang="it-IT" dirty="0"/>
                  <a:t> on e.g. </a:t>
                </a:r>
                <a:r>
                  <a:rPr lang="it-IT" dirty="0" err="1"/>
                  <a:t>precipitation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r>
                  <a:rPr lang="it-IT" b="1" dirty="0">
                    <a:sym typeface="Wingdings" panose="05000000000000000000" pitchFamily="2" charset="2"/>
                  </a:rPr>
                  <a:t> </a:t>
                </a:r>
                <a:r>
                  <a:rPr lang="it-IT" b="1" dirty="0"/>
                  <a:t>Band of </a:t>
                </a:r>
                <a:r>
                  <a:rPr lang="it-IT" b="1" dirty="0" err="1"/>
                  <a:t>anchored</a:t>
                </a:r>
                <a:r>
                  <a:rPr lang="it-IT" b="1" dirty="0"/>
                  <a:t> </a:t>
                </a:r>
                <a:r>
                  <a:rPr lang="it-IT" b="1" dirty="0" err="1"/>
                  <a:t>precipitation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it-IT" b="1" dirty="0"/>
                  <a:t> 7 mm/day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blipFill>
                <a:blip r:embed="rId3"/>
                <a:stretch>
                  <a:fillRect l="-1606" t="-825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4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mappa, natura&#10;&#10;Descrizione generata automaticamente">
            <a:extLst>
              <a:ext uri="{FF2B5EF4-FFF2-40B4-BE49-F238E27FC236}">
                <a16:creationId xmlns:a16="http://schemas.microsoft.com/office/drawing/2014/main" id="{C8A05613-91DD-E7F0-BABA-771708F2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86" y="418680"/>
            <a:ext cx="7697274" cy="60206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52" y="1075383"/>
            <a:ext cx="9496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941F4F-C35C-48D7-1E85-87BB906E1401}"/>
              </a:ext>
            </a:extLst>
          </p:cNvPr>
          <p:cNvSpPr txBox="1"/>
          <p:nvPr/>
        </p:nvSpPr>
        <p:spPr>
          <a:xfrm>
            <a:off x="758955" y="1026102"/>
            <a:ext cx="3098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GS = </a:t>
            </a:r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WBC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26 – 29 </a:t>
            </a:r>
            <a:r>
              <a:rPr lang="it-IT" dirty="0" err="1"/>
              <a:t>degC</a:t>
            </a:r>
            <a:r>
              <a:rPr lang="it-IT" dirty="0"/>
              <a:t> </a:t>
            </a:r>
            <a:r>
              <a:rPr lang="it-IT" dirty="0" err="1"/>
              <a:t>mxa</a:t>
            </a:r>
            <a:r>
              <a:rPr lang="it-IT" dirty="0"/>
              <a:t> </a:t>
            </a:r>
            <a:r>
              <a:rPr lang="it-IT" dirty="0" err="1"/>
              <a:t>temps</a:t>
            </a:r>
            <a:endParaRPr lang="it-IT" dirty="0"/>
          </a:p>
          <a:p>
            <a:r>
              <a:rPr lang="it-IT" dirty="0"/>
              <a:t>High </a:t>
            </a:r>
            <a:r>
              <a:rPr lang="it-IT" dirty="0" err="1"/>
              <a:t>seasonal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SST </a:t>
            </a:r>
            <a:r>
              <a:rPr lang="it-IT" dirty="0" err="1"/>
              <a:t>grads</a:t>
            </a:r>
            <a:r>
              <a:rPr lang="it-IT" dirty="0"/>
              <a:t> in winter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features       -&gt; </a:t>
            </a:r>
            <a:r>
              <a:rPr lang="it-IT" dirty="0" err="1"/>
              <a:t>varying</a:t>
            </a:r>
            <a:r>
              <a:rPr lang="it-IT" dirty="0"/>
              <a:t> with time!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Young and </a:t>
            </a:r>
            <a:r>
              <a:rPr lang="it-IT" sz="1400" dirty="0" err="1"/>
              <a:t>Sikora</a:t>
            </a:r>
            <a:r>
              <a:rPr lang="it-IT" sz="1400" dirty="0"/>
              <a:t> 2003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221064" y="4193910"/>
            <a:ext cx="496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  </a:t>
            </a:r>
            <a:r>
              <a:rPr lang="it-IT" sz="1400" dirty="0"/>
              <a:t>(</a:t>
            </a:r>
            <a:r>
              <a:rPr lang="it-IT" sz="1400" dirty="0" err="1"/>
              <a:t>Lindzen</a:t>
            </a:r>
            <a:r>
              <a:rPr lang="it-IT" sz="1400" dirty="0"/>
              <a:t> and </a:t>
            </a:r>
            <a:r>
              <a:rPr lang="it-IT" sz="1400" dirty="0" err="1"/>
              <a:t>Nigam</a:t>
            </a:r>
            <a:r>
              <a:rPr lang="it-IT" sz="1400" dirty="0"/>
              <a:t> ‘87)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62838" y="606601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73240" y="6025823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</TotalTime>
  <Words>1297</Words>
  <Application>Microsoft Office PowerPoint</Application>
  <PresentationFormat>Widescreen</PresentationFormat>
  <Paragraphs>219</Paragraphs>
  <Slides>36</Slides>
  <Notes>16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36</vt:i4>
      </vt:variant>
    </vt:vector>
  </HeadingPairs>
  <TitlesOfParts>
    <vt:vector size="42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carlo storer</cp:lastModifiedBy>
  <cp:revision>31</cp:revision>
  <dcterms:created xsi:type="dcterms:W3CDTF">2024-04-08T16:59:26Z</dcterms:created>
  <dcterms:modified xsi:type="dcterms:W3CDTF">2024-04-10T19:44:03Z</dcterms:modified>
</cp:coreProperties>
</file>